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4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4630400" cy="8229600"/>
  <p:notesSz cx="8229600" cy="14630400"/>
  <p:embeddedFontLst>
    <p:embeddedFont>
      <p:font typeface="IBM Plex Sans Medium" panose="020F0502020204030204" pitchFamily="34" charset="0"/>
      <p:regular r:id="rId42"/>
      <p: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Roboto Bold" panose="02000000000000000000" charset="0"/>
      <p:bold r:id="rId48"/>
    </p:embeddedFont>
  </p:embeddedFontLst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FD1A1A-950A-4AB8-ACB4-34D7AEE3D96C}" v="1" dt="2026-05-08T07:29:32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28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  <p:txBody>
          <a:bodyPr/>
          <a:lstStyle/>
          <a:p>
            <a:endParaRPr lang="en-HK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  <p:txBody>
          <a:bodyPr/>
          <a:lstStyle/>
          <a:p>
            <a:endParaRPr lang="en-H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4698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運用生成式AI</a:t>
            </a:r>
            <a:endParaRPr lang="en-US" sz="4450" dirty="0">
              <a:solidFill>
                <a:srgbClr val="F3F3F2"/>
              </a:solidFill>
              <a:latin typeface="IBM Plex Sans Medium" pitchFamily="34" charset="0"/>
              <a:ea typeface="IBM Plex Sans Medium" pitchFamily="34" charset="-122"/>
              <a:cs typeface="IBM Plex Sans Medium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培養數學系統性思維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3047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本報告探討如何結合生成式AI技術培養學生數學系統性思維，分享教學理念、實踐方法及成效反思。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3025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38383C"/>
            </a:solidFill>
            <a:prstDash val="solid"/>
          </a:ln>
        </p:spPr>
        <p:txBody>
          <a:bodyPr/>
          <a:lstStyle/>
          <a:p>
            <a:endParaRPr lang="zh-HK" altLang="en-US"/>
          </a:p>
        </p:txBody>
      </p:sp>
      <p:sp>
        <p:nvSpPr>
          <p:cNvPr id="7" name="Text 3"/>
          <p:cNvSpPr/>
          <p:nvPr/>
        </p:nvSpPr>
        <p:spPr>
          <a:xfrm>
            <a:off x="11419182" y="7086540"/>
            <a:ext cx="2106692" cy="794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zh-TW" altLang="en-US" sz="2200" b="1" dirty="0">
                <a:solidFill>
                  <a:srgbClr val="D4D4D1"/>
                </a:solidFill>
                <a:latin typeface="Roboto Bold" pitchFamily="34" charset="0"/>
                <a:ea typeface="Roboto Bold" pitchFamily="34" charset="-122"/>
              </a:rPr>
              <a:t>中華基督教會基法小學</a:t>
            </a:r>
            <a:endParaRPr lang="en-US" altLang="zh-TW" sz="2200" b="1" dirty="0">
              <a:solidFill>
                <a:srgbClr val="D4D4D1"/>
              </a:solidFill>
              <a:latin typeface="Roboto Bold" pitchFamily="34" charset="0"/>
              <a:ea typeface="Roboto Bold" pitchFamily="34" charset="-122"/>
            </a:endParaRPr>
          </a:p>
          <a:p>
            <a:pPr marL="0" indent="0" algn="l">
              <a:lnSpc>
                <a:spcPts val="3100"/>
              </a:lnSpc>
              <a:buNone/>
            </a:pPr>
            <a:r>
              <a:rPr lang="zh-TW" altLang="en-US" sz="2200" b="1" dirty="0">
                <a:solidFill>
                  <a:srgbClr val="D4D4D1"/>
                </a:solidFill>
                <a:latin typeface="Roboto Bold" pitchFamily="34" charset="0"/>
              </a:rPr>
              <a:t>余耀忠老師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3792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技術挑戰解決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7136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預設備案策略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9482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提前下載Copilot回應範例，避免課堂網路不穩。確保教學活動順暢進行，不受技術問題影響。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7136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錯誤引導轉化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29482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將AI的邏輯錯誤轉化為討論素材。引導學生發現「科技需經人腦驗證」的重要概念。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522470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例如：討論AI忽略「月分需為整數」的案例，培養批判思考。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66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學習效果提升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623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課後測驗成效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4352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學生解題能力顯著提升：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1050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大部份學生能獨立完成兩步方程式應用題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45269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解題步驟完整性顯著提升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89489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系統性思考模式逐漸內化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21" y="2890718"/>
            <a:ext cx="6244709" cy="2816423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9677638" y="5707142"/>
            <a:ext cx="226814" cy="226814"/>
          </a:xfrm>
          <a:prstGeom prst="roundRect">
            <a:avLst>
              <a:gd name="adj" fmla="val 8063"/>
            </a:avLst>
          </a:prstGeom>
          <a:solidFill>
            <a:srgbClr val="C75000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0" name="Text 7"/>
          <p:cNvSpPr/>
          <p:nvPr/>
        </p:nvSpPr>
        <p:spPr>
          <a:xfrm>
            <a:off x="9965412" y="5707142"/>
            <a:ext cx="68020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實施前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10798016" y="5707142"/>
            <a:ext cx="226814" cy="226814"/>
          </a:xfrm>
          <a:prstGeom prst="roundRect">
            <a:avLst>
              <a:gd name="adj" fmla="val 8063"/>
            </a:avLst>
          </a:prstGeom>
          <a:solidFill>
            <a:srgbClr val="FF9A57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2" name="Text 9"/>
          <p:cNvSpPr/>
          <p:nvPr/>
        </p:nvSpPr>
        <p:spPr>
          <a:xfrm>
            <a:off x="11085790" y="5707142"/>
            <a:ext cx="68020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實施後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07125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成功案例分享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6603325" y="2046089"/>
            <a:ext cx="7233285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一名原本逃避文字題的學生，透過反覆修改Prompt釐清「共付款430元」的意義，最終成功建立正確方程式。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80190" y="1803678"/>
            <a:ext cx="30480" cy="1174433"/>
          </a:xfrm>
          <a:prstGeom prst="rect">
            <a:avLst/>
          </a:prstGeom>
          <a:solidFill>
            <a:srgbClr val="FFBC8F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6" name="Shape 3"/>
          <p:cNvSpPr/>
          <p:nvPr/>
        </p:nvSpPr>
        <p:spPr>
          <a:xfrm>
            <a:off x="6280190" y="3220522"/>
            <a:ext cx="215384" cy="1292900"/>
          </a:xfrm>
          <a:prstGeom prst="roundRect">
            <a:avLst>
              <a:gd name="adj" fmla="val 1500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7" name="Text 4"/>
          <p:cNvSpPr/>
          <p:nvPr/>
        </p:nvSpPr>
        <p:spPr>
          <a:xfrm>
            <a:off x="6710958" y="3435906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初始困難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6710958" y="3901678"/>
            <a:ext cx="712565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學生面對文字題產生恐慌，無法理解題目條件。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6603325" y="4674989"/>
            <a:ext cx="215384" cy="1292900"/>
          </a:xfrm>
          <a:prstGeom prst="roundRect">
            <a:avLst>
              <a:gd name="adj" fmla="val 1500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0" name="Text 7"/>
          <p:cNvSpPr/>
          <p:nvPr/>
        </p:nvSpPr>
        <p:spPr>
          <a:xfrm>
            <a:off x="7034093" y="4890373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AI輔助過程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7034093" y="5356146"/>
            <a:ext cx="6802517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透過多次調整Prompt，專注於理解「共付款430元」的數學意義。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926580" y="6129457"/>
            <a:ext cx="215384" cy="1292900"/>
          </a:xfrm>
          <a:prstGeom prst="roundRect">
            <a:avLst>
              <a:gd name="adj" fmla="val 1500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3" name="Text 10"/>
          <p:cNvSpPr/>
          <p:nvPr/>
        </p:nvSpPr>
        <p:spPr>
          <a:xfrm>
            <a:off x="7357348" y="6344841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突破成長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7357348" y="6810613"/>
            <a:ext cx="647926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成功建立正確方程式，並能解釋解題思路。顯示AI輔助的有效性。</a:t>
            </a:r>
            <a:endParaRPr lang="en-US" sz="16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484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學習態度轉變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706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主動學習意願提升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5517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學生主動要求「用AI生成更多類似題目」練習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29939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課後自發組織小組討論解題策略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43614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對數學應用題的恐懼感顯著降低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19706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創造力展現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255174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在小組共學中，學生設計「飲料店情境題」並用Copilot驗證，連結數學與生活經驗。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21" y="3532703"/>
            <a:ext cx="6244709" cy="37467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794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優勢與局限分析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2283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5" name="Text 2"/>
          <p:cNvSpPr/>
          <p:nvPr/>
        </p:nvSpPr>
        <p:spPr>
          <a:xfrm>
            <a:off x="1530906" y="53062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優勢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5796677"/>
            <a:ext cx="564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AI提供即時個別化支持，尤其適合處理學生差異化需求。能根據學生特定問題提供客製化解說。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56884" y="52283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8" name="Text 5"/>
          <p:cNvSpPr/>
          <p:nvPr/>
        </p:nvSpPr>
        <p:spPr>
          <a:xfrm>
            <a:off x="8194000" y="53062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局限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194000" y="5796677"/>
            <a:ext cx="56426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過度依賴工具可能弱化紙筆計算能力。AI無法完全替代教師對「非標準答案」的價值引導，如題目3的現實合理性討論。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05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未來發展方向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2002988"/>
            <a:ext cx="6379607" cy="394287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172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跨領域整合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663095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結合ChatGPT生成數學故事題，培養學生從敘事中提取數學元素的能力。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884" y="2002988"/>
            <a:ext cx="6379726" cy="394287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6172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AI倫理教育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666309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設計課程探討「AI解題的偏誤」，例如要求學生分析AI忽略現實條件的案例。</a:t>
            </a:r>
            <a:endParaRPr lang="en-US" sz="1750" dirty="0"/>
          </a:p>
        </p:txBody>
      </p:sp>
      <p:pic>
        <p:nvPicPr>
          <p:cNvPr id="9" name="圖片 8" descr="一張含有 服裝, 人員, 筆記型電腦, 室內 的圖片&#10;&#10;AI 產生的內容可能不正確。">
            <a:extLst>
              <a:ext uri="{FF2B5EF4-FFF2-40B4-BE49-F238E27FC236}">
                <a16:creationId xmlns:a16="http://schemas.microsoft.com/office/drawing/2014/main" id="{1E38ECB4-DBC3-2D15-03AC-97EE8183A3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27" b="13817"/>
          <a:stretch>
            <a:fillRect/>
          </a:stretch>
        </p:blipFill>
        <p:spPr>
          <a:xfrm>
            <a:off x="7450667" y="1995523"/>
            <a:ext cx="6536267" cy="39542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6270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教學反思總結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384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科技賦能教育新理解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41960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AI不是取代教師，而是擴展教學的可能性。真正發揮科技輔助角色。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8384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未來教學重點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41960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人機協作的平衡：設計「AI輔助」與「無科技解題」交替活動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522470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文化脈絡連結：結合數學史，對比AI與人類解題思維的演進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8086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教育者的使命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5384959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作為教育者，我期許自己持續探索「如何讓科技工具成為學生建構知識的夥伴」，而非答案的終點，真正實現「系統性思維」的素養扎根。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129808"/>
            <a:ext cx="30480" cy="1236107"/>
          </a:xfrm>
          <a:prstGeom prst="rect">
            <a:avLst/>
          </a:prstGeom>
          <a:solidFill>
            <a:srgbClr val="FFBC8F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6" name="Text 3"/>
          <p:cNvSpPr/>
          <p:nvPr/>
        </p:nvSpPr>
        <p:spPr>
          <a:xfrm>
            <a:off x="793790" y="662106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教學不僅是傳授知識，更是培養學生運用工具自主學習的能力。讓科技輔助而非取代思考，才能達成教育的真正目標。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0195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教學設計概述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教學主題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運用生成式AI培養學生數學系統性思維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485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適用年級與單元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32971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小學五年級 - 5A2 簡易方程(一)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設計特色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結合AI技術與系統思維教學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培養學生批判性思考能力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解決文字題閱讀理解難點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4854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支持差異化學習需求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單元學習目標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理解概念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9762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理解一步/兩步方程式及其解的意義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717" y="4483775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運算能力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53341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能以天平法與移項法則求解和驗算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26" y="3100149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應用實踐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98598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能運用到日常生活的情境解決問題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26" y="586740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7695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教學理念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2589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5" name="Text 2"/>
          <p:cNvSpPr/>
          <p:nvPr/>
        </p:nvSpPr>
        <p:spPr>
          <a:xfrm>
            <a:off x="7017306" y="2503765"/>
            <a:ext cx="34005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以學生為中心的系統性思考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017306" y="299418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透過結構化步驟引導學生自主拆解問題：找元素、找關係、建立表徵、解題。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417361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8" name="Text 5"/>
          <p:cNvSpPr/>
          <p:nvPr/>
        </p:nvSpPr>
        <p:spPr>
          <a:xfrm>
            <a:off x="7017306" y="42514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鷹架搭建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017306" y="474190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以Microsoft Copilot提供即時解題步驟，降低學生面對文字題的焦慮。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92133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1" name="Text 8"/>
          <p:cNvSpPr/>
          <p:nvPr/>
        </p:nvSpPr>
        <p:spPr>
          <a:xfrm>
            <a:off x="7017306" y="59992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批判性思考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017306" y="648962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要求學生對比AI答案與自身解題過程，培養驗證與反思習慣。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550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教學設計目標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24444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5" name="Text 2"/>
          <p:cNvSpPr/>
          <p:nvPr/>
        </p:nvSpPr>
        <p:spPr>
          <a:xfrm>
            <a:off x="7017306" y="23223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增進閱讀理解能力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017306" y="281273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以數學系統性思維的觀點與生成式AI的輔助，增進學生閱讀理解能力與發現思考盲點。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399216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8" name="Text 5"/>
          <p:cNvSpPr/>
          <p:nvPr/>
        </p:nvSpPr>
        <p:spPr>
          <a:xfrm>
            <a:off x="7017306" y="40700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檢視解題落差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017306" y="456045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讓學生在老師給的prompt與生成式AI輔助下，檢視自己在數學閱讀理解與解題思考上的落差。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73988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1" name="Text 8"/>
          <p:cNvSpPr/>
          <p:nvPr/>
        </p:nvSpPr>
        <p:spPr>
          <a:xfrm>
            <a:off x="7017306" y="5817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工具應用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017306" y="630816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運用Microsoft OneNote、Microsoft Copilot、平板電腦等電子教學設備輔助學習。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5647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課程設計基本資訊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教學基本資訊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1337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總節數：2教節 (共60分鐘)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5556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適用年級：小學五年級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9776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單元：簡易方程(一)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代數學習重要性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411337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五年級的代數學習開始處理代數的另一個主要系統：方程，也就是早期代數的主要研究對象。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504324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各民族發展歷史中都以言詞形式解説複雜數量關係問題，以運算例子展示解決方法。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zh-HK" alt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07001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設計理念詳解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2118955"/>
            <a:ext cx="226814" cy="1360884"/>
          </a:xfrm>
          <a:prstGeom prst="roundRect">
            <a:avLst>
              <a:gd name="adj" fmla="val 15001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6" name="Text 3"/>
          <p:cNvSpPr/>
          <p:nvPr/>
        </p:nvSpPr>
        <p:spPr>
          <a:xfrm>
            <a:off x="1247418" y="23457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系統性思維架構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247418" y="283618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以數學系統性思維為出發，解決學生在應用問題上的閱讀理解難點。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133951" y="3649861"/>
            <a:ext cx="226814" cy="1669852"/>
          </a:xfrm>
          <a:prstGeom prst="roundRect">
            <a:avLst>
              <a:gd name="adj" fmla="val 15001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9" name="Text 6"/>
          <p:cNvSpPr/>
          <p:nvPr/>
        </p:nvSpPr>
        <p:spPr>
          <a:xfrm>
            <a:off x="1587579" y="38766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AI輔助鷹架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587579" y="4367093"/>
            <a:ext cx="67626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利用Microsoft Copilot引導學生系統性地「找元素」、「找關係」、「建立表徵」、「建立系統」。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1474232" y="5489734"/>
            <a:ext cx="226814" cy="1669852"/>
          </a:xfrm>
          <a:prstGeom prst="roundRect">
            <a:avLst>
              <a:gd name="adj" fmla="val 15001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2" name="Text 9"/>
          <p:cNvSpPr/>
          <p:nvPr/>
        </p:nvSpPr>
        <p:spPr>
          <a:xfrm>
            <a:off x="1927860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學習自主調整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927860" y="6206966"/>
            <a:ext cx="642235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透過不斷提問AI，比較答案，釐清概念，修正迷思，深化理解與操作能力。</a:t>
            </a:r>
            <a:endParaRPr lang="en-US" sz="1750" dirty="0"/>
          </a:p>
        </p:txBody>
      </p:sp>
      <p:pic>
        <p:nvPicPr>
          <p:cNvPr id="14" name="圖片 13" descr="一張含有 餐具, 文字, 咖啡杯, 茶 的圖片&#10;&#10;AI 產生的內容可能不正確。">
            <a:extLst>
              <a:ext uri="{FF2B5EF4-FFF2-40B4-BE49-F238E27FC236}">
                <a16:creationId xmlns:a16="http://schemas.microsoft.com/office/drawing/2014/main" id="{7FB45BEB-239C-81D0-EDA0-21E5B9DDCC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72" r="22621"/>
          <a:stretch>
            <a:fillRect/>
          </a:stretch>
        </p:blipFill>
        <p:spPr>
          <a:xfrm>
            <a:off x="9144000" y="0"/>
            <a:ext cx="548536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824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引起動機活動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539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情緒表達活動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351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利用AI視覺化學生對文字應用題的情緒反應：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60211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老師給予預設的prompt範例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04431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學生利用prompt表達對文字應用問題的心情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48651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可修改prompt或透過多次提問調整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21" y="2482334"/>
            <a:ext cx="6244709" cy="374677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99521" y="64842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透過視覺化表達情緒，幫助師生理解學習障礙，建立同理心。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8375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預設Prompt設計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2787848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我是小學五年級學生，我對文字量較多的應用問題很有恐慌，可以幫我畫出我現在的心情圖案。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2532698"/>
            <a:ext cx="30480" cy="1236107"/>
          </a:xfrm>
          <a:prstGeom prst="rect">
            <a:avLst/>
          </a:prstGeom>
          <a:solidFill>
            <a:srgbClr val="FFBC8F"/>
          </a:solidFill>
          <a:ln/>
        </p:spPr>
        <p:txBody>
          <a:bodyPr/>
          <a:lstStyle/>
          <a:p>
            <a:endParaRPr lang="zh-HK" alt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4023955"/>
            <a:ext cx="1134070" cy="13608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154674" y="42507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學生修改體驗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154674" y="474118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學生可修改老師的預設prompt，表達自己獨特的心情狀態。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5384840"/>
            <a:ext cx="1134070" cy="1360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54674" y="56116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反覆調整過程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154674" y="6102072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透過不斷修改的提問指令，畫出更符合個人感受的圖案。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探究活動設計原則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9522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找元素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42692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識別問題中的已知數、未知數和數量關係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633" y="3353991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1337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找關係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624143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確定元素間的數學關係，如加減乘除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201" y="3353991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5862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建立表徵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6076712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將文字轉換為數學符號和方程式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201" y="5613559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5862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解題驗證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6076712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求解方程式並檢查答案的合理性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633" y="5613559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9566"/>
            <a:ext cx="71847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探究活動(一)：套餐價格問題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153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題目(1)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96464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基法小食店一份套餐售110元，一份兒童餐售70元，小明和家人共點了若干份套餐和3份兒童餐，共付款430元，問小明和家人點多少份套餐？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5153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學習活動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09646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學生透過Microsoft Copilot輔助：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466344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自行設計提問指令(prompt)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510563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從AI回應中了解解題方法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554783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反思自己的解題思路</a:t>
            </a:r>
            <a:endParaRPr lang="en-US" sz="17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25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AI回應示例(一)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483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Microsoft Copilot回應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2947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設小明和家人點的套餐份數為 ( x )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9964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根據題目條件可列出方程式：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646414"/>
            <a:ext cx="6244709" cy="393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endParaRPr lang="en-US" sz="20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4646414"/>
            <a:ext cx="6244709" cy="39326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93790" y="53267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簡化方程式：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5976699"/>
            <a:ext cx="6244709" cy="393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endParaRPr lang="en-US" sz="20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5976699"/>
            <a:ext cx="6244709" cy="39326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99521" y="28483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AI解題步驟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599521" y="342947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將 210 移到右邊：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7599521" y="4079438"/>
            <a:ext cx="6244709" cy="393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endParaRPr lang="en-US" sz="200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21" y="4079438"/>
            <a:ext cx="6244709" cy="39326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99521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兩邊同時除以 110：</a:t>
            </a:r>
            <a:endParaRPr lang="en-US" sz="1750" dirty="0"/>
          </a:p>
        </p:txBody>
      </p:sp>
      <p:sp>
        <p:nvSpPr>
          <p:cNvPr id="16" name="Text 11"/>
          <p:cNvSpPr/>
          <p:nvPr/>
        </p:nvSpPr>
        <p:spPr>
          <a:xfrm>
            <a:off x="7599521" y="5409724"/>
            <a:ext cx="6244709" cy="393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endParaRPr lang="en-US" sz="20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21" y="5409724"/>
            <a:ext cx="6244709" cy="39326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99521" y="60900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所以，小明和家人共點了 2 份套餐！</a:t>
            </a:r>
            <a:endParaRPr lang="en-US" sz="17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60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學生指令修正過程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1915001"/>
            <a:ext cx="30480" cy="5448538"/>
          </a:xfrm>
          <a:prstGeom prst="roundRect">
            <a:avLst>
              <a:gd name="adj" fmla="val 111628"/>
            </a:avLst>
          </a:prstGeom>
          <a:solidFill>
            <a:srgbClr val="61646A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5" name="Shape 2"/>
          <p:cNvSpPr/>
          <p:nvPr/>
        </p:nvSpPr>
        <p:spPr>
          <a:xfrm>
            <a:off x="1273612" y="2154912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61646A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6" name="Shape 3"/>
          <p:cNvSpPr/>
          <p:nvPr/>
        </p:nvSpPr>
        <p:spPr>
          <a:xfrm>
            <a:off x="793790" y="191500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7" name="Text 4"/>
          <p:cNvSpPr/>
          <p:nvPr/>
        </p:nvSpPr>
        <p:spPr>
          <a:xfrm>
            <a:off x="878860" y="195750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19928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初始提問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2483287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「請幫我解這道題目」- 得到基本解答但缺乏系統性分析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3539728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61646A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1" name="Shape 8"/>
          <p:cNvSpPr/>
          <p:nvPr/>
        </p:nvSpPr>
        <p:spPr>
          <a:xfrm>
            <a:off x="793790" y="329981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2" name="Text 9"/>
          <p:cNvSpPr/>
          <p:nvPr/>
        </p:nvSpPr>
        <p:spPr>
          <a:xfrm>
            <a:off x="878860" y="334232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33776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第一次修正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3868103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「請用表格列出元素、關係、表徵」- 獲得更結構化的解題步驟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273612" y="5287447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61646A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6" name="Shape 13"/>
          <p:cNvSpPr/>
          <p:nvPr/>
        </p:nvSpPr>
        <p:spPr>
          <a:xfrm>
            <a:off x="793790" y="504753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7" name="Text 14"/>
          <p:cNvSpPr/>
          <p:nvPr/>
        </p:nvSpPr>
        <p:spPr>
          <a:xfrm>
            <a:off x="878860" y="509004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183011" y="5125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第二次修正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183011" y="5615821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「請說明為何要先計算兒童餐總價」- 深入理解解題邏輯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1273612" y="6672263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61646A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21" name="Shape 18"/>
          <p:cNvSpPr/>
          <p:nvPr/>
        </p:nvSpPr>
        <p:spPr>
          <a:xfrm>
            <a:off x="793790" y="643235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22" name="Text 19"/>
          <p:cNvSpPr/>
          <p:nvPr/>
        </p:nvSpPr>
        <p:spPr>
          <a:xfrm>
            <a:off x="878860" y="647485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4</a:t>
            </a:r>
            <a:endParaRPr lang="en-US" sz="2650" dirty="0"/>
          </a:p>
        </p:txBody>
      </p:sp>
      <p:sp>
        <p:nvSpPr>
          <p:cNvPr id="23" name="Text 20"/>
          <p:cNvSpPr/>
          <p:nvPr/>
        </p:nvSpPr>
        <p:spPr>
          <a:xfrm>
            <a:off x="2183011" y="6510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最終精確指令</a:t>
            </a:r>
            <a:endParaRPr lang="en-US" sz="2200" dirty="0"/>
          </a:p>
        </p:txBody>
      </p:sp>
      <p:sp>
        <p:nvSpPr>
          <p:cNvPr id="24" name="Text 21"/>
          <p:cNvSpPr/>
          <p:nvPr/>
        </p:nvSpPr>
        <p:spPr>
          <a:xfrm>
            <a:off x="2183011" y="7000637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「請詳細說明每一步驟的數學原理」- 得到完整解析</a:t>
            </a:r>
            <a:endParaRPr lang="en-US" sz="17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846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組內共學活動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942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解題共學模式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753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學生根據AI答案進行「組內共學」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175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討論答案正確性與解題邏輯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指令修正越來越明確，得到更精確答案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2942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共學價值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38753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透過小組討論，學生能：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4423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交流不同思路與解法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8845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集體檢驗AI回應的合理性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3267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互相解釋不清楚的步驟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7689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培養協作解決問題的能力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55959"/>
            <a:ext cx="68037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人工智能與創新科技的角色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3004899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44253" y="31395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協作型工具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644253" y="3629978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將AI定位為學習夥伴，而非答案提供機。透過引導思考過程，協助學生建構知識。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4922758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44253" y="50574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即時反饋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644253" y="5547836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協助學生驗證解題假設，例如透過Copilot檢查方程式移項是否合理。</a:t>
            </a:r>
            <a:endParaRPr lang="en-US" sz="17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1556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探究活動(二)：系統性解題步驟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73285"/>
            <a:ext cx="226814" cy="1669852"/>
          </a:xfrm>
          <a:prstGeom prst="roundRect">
            <a:avLst>
              <a:gd name="adj" fmla="val 15001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5" name="Text 2"/>
          <p:cNvSpPr/>
          <p:nvPr/>
        </p:nvSpPr>
        <p:spPr>
          <a:xfrm>
            <a:off x="1247418" y="2700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工作紙設計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47418" y="3190518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學生將解題思路記錄在Microsoft OneNote工作紙中，培養系統性思維解構應用問題。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4313158"/>
            <a:ext cx="226814" cy="1669852"/>
          </a:xfrm>
          <a:prstGeom prst="roundRect">
            <a:avLst>
              <a:gd name="adj" fmla="val 15001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8" name="Text 5"/>
          <p:cNvSpPr/>
          <p:nvPr/>
        </p:nvSpPr>
        <p:spPr>
          <a:xfrm>
            <a:off x="1587579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AI輔助學習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87579" y="5030391"/>
            <a:ext cx="67626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將題目貼入Microsoft Copilot，使用老師預設的結構化prompt獲取解析。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6153031"/>
            <a:ext cx="226814" cy="1360884"/>
          </a:xfrm>
          <a:prstGeom prst="roundRect">
            <a:avLst>
              <a:gd name="adj" fmla="val 15001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1" name="Text 8"/>
          <p:cNvSpPr/>
          <p:nvPr/>
        </p:nvSpPr>
        <p:spPr>
          <a:xfrm>
            <a:off x="1927860" y="63798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對比反思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27860" y="6870263"/>
            <a:ext cx="64223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比較自己的解題步驟與AI提供的系統分析，找出思考盲點。</a:t>
            </a:r>
            <a:endParaRPr lang="en-US" sz="17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556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標準化Prompt設計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33951" y="3053120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請將題目以找元素、找關係、找表徵、寫出解題過程的步驟列出，以表格方式呈現，並以一元一次方程式的方法，只假設x的方式解這道題目。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797969"/>
            <a:ext cx="30480" cy="1236107"/>
          </a:xfrm>
          <a:prstGeom prst="rect">
            <a:avLst/>
          </a:prstGeom>
          <a:solidFill>
            <a:srgbClr val="FFBC8F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5" name="Text 3"/>
          <p:cNvSpPr/>
          <p:nvPr/>
        </p:nvSpPr>
        <p:spPr>
          <a:xfrm>
            <a:off x="793790" y="45160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Prompt設計原則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09718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強調系統性解題步驟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53938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要求表格化呈現增強結構感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98158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限定解題方法確保一致性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5160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自學轉化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99521" y="509718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學生從標準Prompt出發，根據題目(1)的經驗，逐步設計自己的提問指令。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60270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透過實踐，內化系統性思維模式。</a:t>
            </a:r>
            <a:endParaRPr lang="en-US" sz="17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6791"/>
            <a:ext cx="60507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探究活動(二)：硬幣問題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725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題目(2)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5369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小強有一些5元硬幣和8個2元硬幣，共值41元。小強有5元硬幣多少個？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8356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學生活動：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35054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將題目貼入Microsoft Copilot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7927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2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使用兩步方程式方法求解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23494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Font typeface="+mj-lt"/>
              <a:buAutoNum type="arabicPeriod" startAt="3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在OneNote工作紙中記錄思考過程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21" y="2300883"/>
            <a:ext cx="6244709" cy="374677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599521" y="630281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學生需要將元素、關係、表徵及解題步驟系統化整理，培養結構性思維。</a:t>
            </a:r>
            <a:endParaRPr lang="en-US" sz="17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20478"/>
            <a:ext cx="60507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探究活動(三)：獨立應用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190" y="2969419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31962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經驗累積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686651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學生根據前2題的經驗，開始能夠自主設計有效的指令，提問Microsoft Copilot。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190" y="4639270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遷移應用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5356503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將學到的系統性思維策略應用到新的問題情境，展現學習遷移能力。</a:t>
            </a:r>
            <a:endParaRPr lang="en-US" sz="17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58114"/>
            <a:ext cx="60507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探究活動(三)：生日問題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338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題目(3)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91501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小芬說自己生日的日期數為月分數的4倍，且其月分和日期兩數的和為16。小芬的說法正確嗎？為什麼？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3338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批判性思考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91501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此題需要學生不僅解出數學答案，還需判斷答案的現實合理性：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484489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月份必須是1-12的整數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528708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日期必須符合各月份的實際天數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57292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需評估計算結果是否可能為實際生日</a:t>
            </a:r>
            <a:endParaRPr lang="en-US" sz="17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41747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教學反思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93790" y="1638300"/>
            <a:ext cx="215384" cy="1292900"/>
          </a:xfrm>
          <a:prstGeom prst="roundRect">
            <a:avLst>
              <a:gd name="adj" fmla="val 1500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5" name="Text 2"/>
          <p:cNvSpPr/>
          <p:nvPr/>
        </p:nvSpPr>
        <p:spPr>
          <a:xfrm>
            <a:off x="1224558" y="1853684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學習成效評估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224558" y="2319457"/>
            <a:ext cx="7125653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先統計學生答對比例，了解整體學習情況，再引導深化學習。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116925" y="3092768"/>
            <a:ext cx="215384" cy="1292900"/>
          </a:xfrm>
          <a:prstGeom prst="roundRect">
            <a:avLst>
              <a:gd name="adj" fmla="val 1500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8" name="Text 5"/>
          <p:cNvSpPr/>
          <p:nvPr/>
        </p:nvSpPr>
        <p:spPr>
          <a:xfrm>
            <a:off x="1547693" y="3308152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AI輔助討論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547693" y="3773924"/>
            <a:ext cx="6802517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讓學生嘗試用指令提問生成AI，討論答案正確性，進行思辨與釐清。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1440180" y="4547235"/>
            <a:ext cx="215384" cy="1292900"/>
          </a:xfrm>
          <a:prstGeom prst="roundRect">
            <a:avLst>
              <a:gd name="adj" fmla="val 1500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1" name="Text 8"/>
          <p:cNvSpPr/>
          <p:nvPr/>
        </p:nvSpPr>
        <p:spPr>
          <a:xfrm>
            <a:off x="1870948" y="476261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共學修正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1870948" y="5228392"/>
            <a:ext cx="647926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透過組內共學或組間互學修正指令，培養判斷答案正確與否的素養。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1763435" y="6001703"/>
            <a:ext cx="215384" cy="1586151"/>
          </a:xfrm>
          <a:prstGeom prst="roundRect">
            <a:avLst>
              <a:gd name="adj" fmla="val 1500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4" name="Text 11"/>
          <p:cNvSpPr/>
          <p:nvPr/>
        </p:nvSpPr>
        <p:spPr>
          <a:xfrm>
            <a:off x="2194203" y="6217087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能力建構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2194203" y="6682859"/>
            <a:ext cx="6156007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系統性思維幫助搭建閱讀理解鷹架，培養分析拆解題目的能力，增強解題信心。</a:t>
            </a:r>
            <a:endParaRPr lang="en-US" sz="16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002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結語：AI與數學教育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3604379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生成式AI不是靈丹妙藥，它也會有錯。善用AI來面對生活中可能發生的問題，進而找到答案，判斷答案的正確性，就能涵養解決問題的能力與素養。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349228"/>
            <a:ext cx="30480" cy="1599009"/>
          </a:xfrm>
          <a:prstGeom prst="rect">
            <a:avLst/>
          </a:prstGeom>
          <a:solidFill>
            <a:srgbClr val="FFBC8F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6" name="Text 3"/>
          <p:cNvSpPr/>
          <p:nvPr/>
        </p:nvSpPr>
        <p:spPr>
          <a:xfrm>
            <a:off x="6280190" y="520338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數學教育的真正目標不是依賴工具獲取答案，而是培養學生系統性思考、批判性評估與獨立解決問題的能力。AI只是輔助工具，人腦思考才是核心。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679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個性化學習體驗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72546"/>
            <a:ext cx="35110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調整Prompt獲取個性化解說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5369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學生可依需求自行調整AI提示，獲取符合自身理解程度的解說。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8356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要求「以表格整理步驟」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22576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請求「以更簡單的方式說明」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66796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詢問「為何要這樣移項」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21" y="2300883"/>
            <a:ext cx="6244709" cy="374677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99521" y="630281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學生透過反覆修改Prompt，找到最適合自己的學習方式，增強學習自主性。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4015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教學工具應用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190" y="2289096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1395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Microsoft Copilot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3629978"/>
            <a:ext cx="36364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用於課堂探究活動，引導學生拆解應用題，協助「找元素」表格化分析。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084" y="2289096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00084" y="31395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Microsoft OneNote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0200084" y="3629978"/>
            <a:ext cx="36365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作為數位工作紙，記錄學生思考歷程，便於教師追蹤個別差異。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190" y="4922758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80190" y="57732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平板電腦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280190" y="6263640"/>
            <a:ext cx="36364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支援學生即時提問AI與小組共學討論，促進互動式學習。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824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課堂活動設計舉例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539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一步方程式應用問題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351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課堂設計融合系統性思維與AI輔助：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60211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Prompt設計：要求表格列出元素、關係、表徵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04431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引導學生將抽象問題轉化為結構化步驟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48651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強調問題拆解而非答案尋找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21" y="2482334"/>
            <a:ext cx="6244709" cy="374677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99521" y="64842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透過結構化表格，幫助學生理解數學問題的系統性解析方法。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  <p:txBody>
          <a:bodyPr/>
          <a:lstStyle/>
          <a:p>
            <a:endParaRPr lang="zh-HK" alt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37898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AI協作解題模式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6280190" y="2427922"/>
            <a:ext cx="226814" cy="1360884"/>
          </a:xfrm>
          <a:prstGeom prst="roundRect">
            <a:avLst>
              <a:gd name="adj" fmla="val 15001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6" name="Text 3"/>
          <p:cNvSpPr/>
          <p:nvPr/>
        </p:nvSpPr>
        <p:spPr>
          <a:xfrm>
            <a:off x="6733818" y="2654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學生獨立解題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733818" y="3145155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學生先自行嘗試解答方程式應用題，記錄思考過程。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620351" y="3958828"/>
            <a:ext cx="226814" cy="1360884"/>
          </a:xfrm>
          <a:prstGeom prst="roundRect">
            <a:avLst>
              <a:gd name="adj" fmla="val 15001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9" name="Text 6"/>
          <p:cNvSpPr/>
          <p:nvPr/>
        </p:nvSpPr>
        <p:spPr>
          <a:xfrm>
            <a:off x="7073979" y="4185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AI提供解法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073979" y="4676061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透過設計好的Prompt請Copilot提供結構化解題步驟。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960632" y="5489734"/>
            <a:ext cx="226814" cy="1360884"/>
          </a:xfrm>
          <a:prstGeom prst="roundRect">
            <a:avLst>
              <a:gd name="adj" fmla="val 15001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zh-HK" altLang="en-US"/>
          </a:p>
        </p:txBody>
      </p:sp>
      <p:sp>
        <p:nvSpPr>
          <p:cNvPr id="12" name="Text 9"/>
          <p:cNvSpPr/>
          <p:nvPr/>
        </p:nvSpPr>
        <p:spPr>
          <a:xfrm>
            <a:off x="7414260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比較與反思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414260" y="6206966"/>
            <a:ext cx="64223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學生需標註「我認同/不認同AI的哪一步驟」，強化批判思考。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824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工具應用與理念一致性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539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緊扣系統性思維目標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351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工具應用設計重點：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60211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結構化分析：Copilot的表格回應直接對應「元素→關係→表徵」步驟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40721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自主學習：學生透過修改Prompt反覆提問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84941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體現「以學習者為主體」的設計理念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21" y="2482334"/>
            <a:ext cx="6244709" cy="374677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99521" y="64842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AI工具設計與系統性思維培養目標緊密結合，促進深度學習。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1939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學生適應策略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4768334"/>
            <a:ext cx="6521410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59024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漸進式導入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20604" y="6392823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先由教師示範標準Prompt，再讓學生微調指令。從基礎「幫我解題」進階到「請解釋為何先計算2元硬幣總值」。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768334"/>
            <a:ext cx="6521410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42014" y="59024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小組共學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542014" y="6392823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安排異質分組，讓科技操作較熟練的學生協助同伴，降低技術門檻。促進同儕互助學習氛圍。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bb4b91-0ee2-4151-84b1-5b97fa409fe8">
      <Terms xmlns="http://schemas.microsoft.com/office/infopath/2007/PartnerControls"/>
    </lcf76f155ced4ddcb4097134ff3c332f>
    <TaxCatchAll xmlns="8e1bf359-2b41-46a4-8b9b-3ece4fb97bb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A3C6F449E1C954F8E631DF62F6561C5" ma:contentTypeVersion="14" ma:contentTypeDescription="建立新的文件。" ma:contentTypeScope="" ma:versionID="62b3bff38f76439dd7127185408009a5">
  <xsd:schema xmlns:xsd="http://www.w3.org/2001/XMLSchema" xmlns:xs="http://www.w3.org/2001/XMLSchema" xmlns:p="http://schemas.microsoft.com/office/2006/metadata/properties" xmlns:ns2="0bbb4b91-0ee2-4151-84b1-5b97fa409fe8" xmlns:ns3="8e1bf359-2b41-46a4-8b9b-3ece4fb97bbe" targetNamespace="http://schemas.microsoft.com/office/2006/metadata/properties" ma:root="true" ma:fieldsID="cec610410ae501f38f064115d610c02f" ns2:_="" ns3:_="">
    <xsd:import namespace="0bbb4b91-0ee2-4151-84b1-5b97fa409fe8"/>
    <xsd:import namespace="8e1bf359-2b41-46a4-8b9b-3ece4fb97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b4b91-0ee2-4151-84b1-5b97fa409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影像標籤" ma:readOnly="false" ma:fieldId="{5cf76f15-5ced-4ddc-b409-7134ff3c332f}" ma:taxonomyMulti="true" ma:sspId="e4e264a9-5b14-4428-b4aa-7e2898a0ce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bf359-2b41-46a4-8b9b-3ece4fb97bb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c0ea1f8-702a-4b02-b20d-4f5b4019ce63}" ma:internalName="TaxCatchAll" ma:showField="CatchAllData" ma:web="8e1bf359-2b41-46a4-8b9b-3ece4fb97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3ABEF4-CAF9-4CD8-80BD-AFFD5CC680D9}">
  <ds:schemaRefs>
    <ds:schemaRef ds:uri="http://schemas.openxmlformats.org/package/2006/metadata/core-properties"/>
    <ds:schemaRef ds:uri="http://schemas.microsoft.com/office/2006/documentManagement/types"/>
    <ds:schemaRef ds:uri="8e1bf359-2b41-46a4-8b9b-3ece4fb97bbe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0bbb4b91-0ee2-4151-84b1-5b97fa409fe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AD1E0FA-A9A0-4F6C-9AF2-27A7ED8AED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FB09B4-2A83-4F72-8A25-CCFDC06BD4E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987</Words>
  <Application>Microsoft Office PowerPoint</Application>
  <PresentationFormat>Custom</PresentationFormat>
  <Paragraphs>292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Roboto</vt:lpstr>
      <vt:lpstr>Roboto Bold</vt:lpstr>
      <vt:lpstr>IBM Plex Sans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YIU CHUNG YU</dc:creator>
  <cp:lastModifiedBy>Hilary Lam</cp:lastModifiedBy>
  <cp:revision>14</cp:revision>
  <dcterms:created xsi:type="dcterms:W3CDTF">2025-06-17T23:10:20Z</dcterms:created>
  <dcterms:modified xsi:type="dcterms:W3CDTF">2026-05-08T07:29:44Z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0x010100EA3C6F449E1C954F8E631DF62F6561C5</vt:lpwstr>
  </property>
  <property fmtid="{D5CDD505-2E9C-101B-9397-08002B2CF9AE}" pid="4" name="Order">
    <vt:lpwstr>498300.000000000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